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y="5143500" cx="9144000"/>
  <p:notesSz cx="6858000" cy="9144000"/>
  <p:embeddedFontLst>
    <p:embeddedFont>
      <p:font typeface="Raleway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mr froz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84BDF7-0CFC-48DE-98E6-A6D570D62F6F}">
  <a:tblStyle styleId="{1F84BDF7-0CFC-48DE-98E6-A6D570D62F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.fntdata"/><Relationship Id="rId42" Type="http://schemas.openxmlformats.org/officeDocument/2006/relationships/font" Target="fonts/Raleway-boldItalic.fntdata"/><Relationship Id="rId41" Type="http://schemas.openxmlformats.org/officeDocument/2006/relationships/font" Target="fonts/Raleway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font" Target="fonts/Raleway-regular.fntdata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23T01:51:03.182">
    <p:pos x="6000" y="0"/>
    <p:text>The **Davies-Bouldin Index (DBI)** is an internal evaluation metric used to assess the **quality of clustering**. It measures how well the clusters are **separated** and how **compact** each cluster is.
---
### 📐 **Formula**:
\[
\text{DB} = \frac{1}{k} \sum_{i=1}^{k} \max_{j \ne i} \left( \frac{s_i + s_j}{d_{ij}} \right)
\]
---
### 🔍 **Where**:
- \( k \): Number of clusters 
- \( s_i \): Average distance between each point in cluster \( i \) and the centroid of cluster \( i \) (**intra-cluster scatter**) 
- \( d_{ij} \): Distance between the centroids of clusters \( i \) and \( j \) (**inter-cluster distance**) 
- \( \frac{s_i + s_j}{d_{ij}} \): Similarity (or overlap) between clusters \( i \) and \( j \) 
- For each cluster \( i \), we find the **worst-case similarity** with any other cluster \( j \ne i \), then take the **average** over all clusters.
---
### 🧠 **Interpretation**:
- **Lower DBI is better**. It indicates:
- Clusters are **well-separated**
- Points within each cluster are **close to their centroids**
- A **higher DBI** means clusters are **overlapping** or **not compact**.
---
Let me know if you want a Python implementation!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f4cfcdf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f4cfcdf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f4cfcdfe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4f4cfcdfe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f4cfcdf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f4cfcdf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f6d15c4e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f6d15c4e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f4cfcdfe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f4cfcdfe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4f4cfcdfe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4f4cfcdfe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f4cfcdfe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f4cfcdfe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f4cfcdfe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f4cfcdfe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f4cfcdfe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f4cfcdfe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4e46ece07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4e46ece07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f4cfcdfe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f4cfcdfe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e46ece07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e46ece07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e46ece07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e46ece0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e46ece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e46ece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e46ece07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e46ece07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e46ece07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e46ece07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e46ece07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e46ece07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f4cfcdfe8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f4cfcdfe8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f4cfcdfe8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f4cfcdfe8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f6d15c4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f6d15c4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4f6d15c4e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4f6d15c4e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f4cfcdfe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4f4cfcdfe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f4cfcdfe8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4f4cfcdfe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f861ccc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f861ccc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4f4cfcdfe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4f4cfcdfe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f4cfcdfe8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f4cfcdfe8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4f6d15c4e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4f6d15c4e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f6d15c4e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f6d15c4e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f6d15c4e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f6d15c4e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f4cfcdfe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f4cfcdfe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gif"/><Relationship Id="rId4" Type="http://schemas.openxmlformats.org/officeDocument/2006/relationships/image" Target="../media/image3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gif"/><Relationship Id="rId4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gif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gif"/><Relationship Id="rId4" Type="http://schemas.openxmlformats.org/officeDocument/2006/relationships/image" Target="../media/image3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5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1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owardsdatascience.com/t-sne-behind-the-math-4d213b9ebab8/" TargetMode="External"/><Relationship Id="rId4" Type="http://schemas.openxmlformats.org/officeDocument/2006/relationships/hyperlink" Target="https://en.wikipedia.org/wiki/T-distributed_stochastic_neighbor_embedding" TargetMode="External"/><Relationship Id="rId5" Type="http://schemas.openxmlformats.org/officeDocument/2006/relationships/hyperlink" Target="https://en.wikipedia.org/wiki/Silhouette_(clustering)" TargetMode="External"/><Relationship Id="rId6" Type="http://schemas.openxmlformats.org/officeDocument/2006/relationships/hyperlink" Target="https://en.wikipedia.org/wiki/Davies%E2%80%93Bouldin_index" TargetMode="External"/><Relationship Id="rId7" Type="http://schemas.openxmlformats.org/officeDocument/2006/relationships/hyperlink" Target="https://towardsdatascience.com/three-versions-of-k-means-cf939b65f4ea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Relationship Id="rId4" Type="http://schemas.openxmlformats.org/officeDocument/2006/relationships/image" Target="../media/image5.gif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11" Type="http://schemas.openxmlformats.org/officeDocument/2006/relationships/image" Target="../media/image31.png"/><Relationship Id="rId10" Type="http://schemas.openxmlformats.org/officeDocument/2006/relationships/image" Target="../media/image23.png"/><Relationship Id="rId13" Type="http://schemas.openxmlformats.org/officeDocument/2006/relationships/image" Target="../media/image25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9.png"/><Relationship Id="rId9" Type="http://schemas.openxmlformats.org/officeDocument/2006/relationships/image" Target="../media/image28.png"/><Relationship Id="rId15" Type="http://schemas.openxmlformats.org/officeDocument/2006/relationships/image" Target="../media/image38.png"/><Relationship Id="rId14" Type="http://schemas.openxmlformats.org/officeDocument/2006/relationships/image" Target="../media/image36.png"/><Relationship Id="rId17" Type="http://schemas.openxmlformats.org/officeDocument/2006/relationships/image" Target="../media/image30.png"/><Relationship Id="rId16" Type="http://schemas.openxmlformats.org/officeDocument/2006/relationships/image" Target="../media/image27.png"/><Relationship Id="rId5" Type="http://schemas.openxmlformats.org/officeDocument/2006/relationships/image" Target="../media/image10.png"/><Relationship Id="rId19" Type="http://schemas.openxmlformats.org/officeDocument/2006/relationships/image" Target="../media/image45.png"/><Relationship Id="rId6" Type="http://schemas.openxmlformats.org/officeDocument/2006/relationships/image" Target="../media/image20.png"/><Relationship Id="rId18" Type="http://schemas.openxmlformats.org/officeDocument/2006/relationships/image" Target="../media/image32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TSNE, Clustering Experimentation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</a:t>
            </a:r>
            <a:r>
              <a:rPr lang="en"/>
              <a:t>Kiran Hedge, Tanishq Nimale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730000" y="1318650"/>
            <a:ext cx="3300900" cy="9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TSNE</a:t>
            </a:r>
            <a:endParaRPr/>
          </a:p>
        </p:txBody>
      </p:sp>
      <p:sp>
        <p:nvSpPr>
          <p:cNvPr id="166" name="Google Shape;166;p22"/>
          <p:cNvSpPr txBox="1"/>
          <p:nvPr>
            <p:ph idx="1" type="subTitle"/>
          </p:nvPr>
        </p:nvSpPr>
        <p:spPr>
          <a:xfrm>
            <a:off x="730000" y="1782750"/>
            <a:ext cx="3928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50">
                <a:solidFill>
                  <a:srgbClr val="101418"/>
                </a:solidFill>
                <a:latin typeface="Georgia"/>
                <a:ea typeface="Georgia"/>
                <a:cs typeface="Georgia"/>
                <a:sym typeface="Georgia"/>
              </a:rPr>
              <a:t>(t-distributed stochastic neighbor embedding)</a:t>
            </a:r>
            <a:endParaRPr sz="4150">
              <a:solidFill>
                <a:srgbClr val="1014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>
            <p:ph idx="1" type="subTitle"/>
          </p:nvPr>
        </p:nvSpPr>
        <p:spPr>
          <a:xfrm>
            <a:off x="469800" y="2541750"/>
            <a:ext cx="4188300" cy="23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-216031" lvl="0" marL="27432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</a:t>
            </a:r>
            <a:r>
              <a:rPr b="1"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dimensionality-reduction</a:t>
            </a: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technique.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31" lvl="0" marL="27432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visualize high-dimensional data in 2D or 3D.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31" lvl="0" marL="27432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Preserves the local structure of data points.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6031" lvl="0" marL="27432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probabilistic similarity between points.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50">
              <a:solidFill>
                <a:srgbClr val="10141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14098" l="18159" r="10320" t="25159"/>
          <a:stretch/>
        </p:blipFill>
        <p:spPr>
          <a:xfrm>
            <a:off x="5383223" y="98350"/>
            <a:ext cx="3300900" cy="210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4">
            <a:alphaModFix/>
          </a:blip>
          <a:srcRect b="0" l="0" r="0" t="51562"/>
          <a:stretch/>
        </p:blipFill>
        <p:spPr>
          <a:xfrm>
            <a:off x="5060750" y="2991775"/>
            <a:ext cx="3945850" cy="19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5">
            <a:alphaModFix/>
          </a:blip>
          <a:srcRect b="24037" l="0" r="0" t="22282"/>
          <a:stretch/>
        </p:blipFill>
        <p:spPr>
          <a:xfrm>
            <a:off x="5662038" y="2200925"/>
            <a:ext cx="1215475" cy="6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/>
          <p:nvPr/>
        </p:nvSpPr>
        <p:spPr>
          <a:xfrm>
            <a:off x="6455800" y="2316400"/>
            <a:ext cx="1215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C78D8"/>
                </a:solidFill>
                <a:latin typeface="Lato"/>
                <a:ea typeface="Lato"/>
                <a:cs typeface="Lato"/>
                <a:sym typeface="Lato"/>
              </a:rPr>
              <a:t>TSNE magic</a:t>
            </a:r>
            <a:endParaRPr b="1" sz="1300">
              <a:solidFill>
                <a:srgbClr val="3C78D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708250" y="579200"/>
            <a:ext cx="81780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t-SNE Working: Similarity in Original &amp; Transformed Space</a:t>
            </a:r>
            <a:endParaRPr sz="2140"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612475" y="1467950"/>
            <a:ext cx="6099000" cy="31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Space (High Dimensionality):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7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P_ij represents the probability that point i is similar to point j.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7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Calculated using a Gaussian distribution: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7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Points that are closer in original space have high similarity.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Transformed Space (Low Dimensionality):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7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Q_ij represents the similarity of points in the low-dimensional space.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7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Calculated using a Student’s t-distribution: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7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Points that are closer in transformed space have high similarity</a:t>
            </a: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100" y="4125638"/>
            <a:ext cx="24384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150" y="4116725"/>
            <a:ext cx="23622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 rotWithShape="1">
          <a:blip r:embed="rId5">
            <a:alphaModFix/>
          </a:blip>
          <a:srcRect b="0" l="0" r="8382" t="0"/>
          <a:stretch/>
        </p:blipFill>
        <p:spPr>
          <a:xfrm>
            <a:off x="6068225" y="1519050"/>
            <a:ext cx="2985549" cy="217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708250" y="579200"/>
            <a:ext cx="81780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t-SNE Working: Learning and Parameters</a:t>
            </a:r>
            <a:endParaRPr sz="2140"/>
          </a:p>
        </p:txBody>
      </p:sp>
      <p:sp>
        <p:nvSpPr>
          <p:cNvPr id="186" name="Google Shape;186;p24"/>
          <p:cNvSpPr txBox="1"/>
          <p:nvPr>
            <p:ph idx="1" type="body"/>
          </p:nvPr>
        </p:nvSpPr>
        <p:spPr>
          <a:xfrm>
            <a:off x="612475" y="1467950"/>
            <a:ext cx="7077900" cy="18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7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is basically making Q_ij close to P_ij.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7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 KL (Kullback-Leibler) dimension and minimize the KL divergence, by computing its gradient.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Perplexity: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7471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hyperparameter that controls the balance between local and global aspects of the data.</a:t>
            </a:r>
            <a:endParaRPr sz="49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96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025" y="3730450"/>
            <a:ext cx="1783300" cy="4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313" y="3487163"/>
            <a:ext cx="3447125" cy="9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 - 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88" y="982288"/>
            <a:ext cx="4125050" cy="324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739" y="982288"/>
            <a:ext cx="4325574" cy="32441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>
            <p:ph type="title"/>
          </p:nvPr>
        </p:nvSpPr>
        <p:spPr>
          <a:xfrm>
            <a:off x="1388150" y="917050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>
                <a:solidFill>
                  <a:schemeClr val="dk2"/>
                </a:solidFill>
              </a:rPr>
              <a:t>Iris Dataset</a:t>
            </a:r>
            <a:endParaRPr b="0" sz="1240">
              <a:solidFill>
                <a:schemeClr val="dk2"/>
              </a:solidFill>
            </a:endParaRPr>
          </a:p>
        </p:txBody>
      </p:sp>
      <p:sp>
        <p:nvSpPr>
          <p:cNvPr id="201" name="Google Shape;201;p26"/>
          <p:cNvSpPr txBox="1"/>
          <p:nvPr>
            <p:ph type="title"/>
          </p:nvPr>
        </p:nvSpPr>
        <p:spPr>
          <a:xfrm>
            <a:off x="5616588" y="917038"/>
            <a:ext cx="2176200" cy="4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>
                <a:solidFill>
                  <a:schemeClr val="dk2"/>
                </a:solidFill>
              </a:rPr>
              <a:t>Wine </a:t>
            </a:r>
            <a:r>
              <a:rPr lang="en" sz="1540">
                <a:solidFill>
                  <a:schemeClr val="dk2"/>
                </a:solidFill>
              </a:rPr>
              <a:t>Dataset</a:t>
            </a:r>
            <a:endParaRPr b="0" sz="124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50" y="952025"/>
            <a:ext cx="4851926" cy="36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4">
            <a:alphaModFix/>
          </a:blip>
          <a:srcRect b="0" l="0" r="22964" t="0"/>
          <a:stretch/>
        </p:blipFill>
        <p:spPr>
          <a:xfrm>
            <a:off x="5094225" y="952025"/>
            <a:ext cx="3737772" cy="36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/>
          <p:nvPr/>
        </p:nvSpPr>
        <p:spPr>
          <a:xfrm>
            <a:off x="6193950" y="1241825"/>
            <a:ext cx="2076900" cy="11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7"/>
          <p:cNvSpPr txBox="1"/>
          <p:nvPr>
            <p:ph type="title"/>
          </p:nvPr>
        </p:nvSpPr>
        <p:spPr>
          <a:xfrm>
            <a:off x="0" y="134875"/>
            <a:ext cx="9144000" cy="6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Breast Cancer Dataset</a:t>
            </a:r>
            <a:endParaRPr sz="214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type="title"/>
          </p:nvPr>
        </p:nvSpPr>
        <p:spPr>
          <a:xfrm>
            <a:off x="2654725" y="338375"/>
            <a:ext cx="43068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Mnist </a:t>
            </a:r>
            <a:r>
              <a:rPr lang="en" sz="2140"/>
              <a:t>Dataset</a:t>
            </a:r>
            <a:endParaRPr sz="2140"/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b="0" l="5704" r="5713" t="0"/>
          <a:stretch/>
        </p:blipFill>
        <p:spPr>
          <a:xfrm>
            <a:off x="4221350" y="1086350"/>
            <a:ext cx="4251312" cy="359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 rotWithShape="1">
          <a:blip r:embed="rId4">
            <a:alphaModFix/>
          </a:blip>
          <a:srcRect b="0" l="3099" r="22396" t="3222"/>
          <a:stretch/>
        </p:blipFill>
        <p:spPr>
          <a:xfrm>
            <a:off x="526710" y="1086350"/>
            <a:ext cx="3694640" cy="359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/>
          <p:nvPr/>
        </p:nvSpPr>
        <p:spPr>
          <a:xfrm>
            <a:off x="1548700" y="1221025"/>
            <a:ext cx="1905900" cy="18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1165729" y="812725"/>
            <a:ext cx="28209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/>
              <a:t>Entangled Ring’s </a:t>
            </a:r>
            <a:r>
              <a:rPr lang="en" sz="1540"/>
              <a:t>Dataset</a:t>
            </a:r>
            <a:endParaRPr b="0" sz="1240"/>
          </a:p>
        </p:txBody>
      </p:sp>
      <p:sp>
        <p:nvSpPr>
          <p:cNvPr id="223" name="Google Shape;223;p29"/>
          <p:cNvSpPr txBox="1"/>
          <p:nvPr>
            <p:ph type="title"/>
          </p:nvPr>
        </p:nvSpPr>
        <p:spPr>
          <a:xfrm>
            <a:off x="6062413" y="812713"/>
            <a:ext cx="2176200" cy="4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/>
              <a:t>Half Moons </a:t>
            </a:r>
            <a:r>
              <a:rPr lang="en" sz="1540"/>
              <a:t>Dataset</a:t>
            </a:r>
            <a:endParaRPr b="0" sz="1240"/>
          </a:p>
        </p:txBody>
      </p:sp>
      <p:sp>
        <p:nvSpPr>
          <p:cNvPr id="224" name="Google Shape;224;p29"/>
          <p:cNvSpPr txBox="1"/>
          <p:nvPr>
            <p:ph type="title"/>
          </p:nvPr>
        </p:nvSpPr>
        <p:spPr>
          <a:xfrm>
            <a:off x="2222875" y="131775"/>
            <a:ext cx="5043300" cy="50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40"/>
              <a:t>Synthetically Generated </a:t>
            </a:r>
            <a:r>
              <a:rPr lang="en" sz="2140"/>
              <a:t>Dataset</a:t>
            </a:r>
            <a:endParaRPr sz="2140"/>
          </a:p>
        </p:txBody>
      </p:sp>
      <p:pic>
        <p:nvPicPr>
          <p:cNvPr id="225" name="Google Shape;225;p29"/>
          <p:cNvPicPr preferRelativeResize="0"/>
          <p:nvPr/>
        </p:nvPicPr>
        <p:blipFill rotWithShape="1">
          <a:blip r:embed="rId3">
            <a:alphaModFix/>
          </a:blip>
          <a:srcRect b="3304" l="5285" r="6476" t="7624"/>
          <a:stretch/>
        </p:blipFill>
        <p:spPr>
          <a:xfrm>
            <a:off x="491525" y="1311925"/>
            <a:ext cx="4273950" cy="31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 rotWithShape="1">
          <a:blip r:embed="rId4">
            <a:alphaModFix/>
          </a:blip>
          <a:srcRect b="5288" l="6353" r="7905" t="7580"/>
          <a:stretch/>
        </p:blipFill>
        <p:spPr>
          <a:xfrm>
            <a:off x="4765475" y="1311925"/>
            <a:ext cx="4206146" cy="31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through convex hulls - Custom metrics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730000" y="1318650"/>
            <a:ext cx="35397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Custom Evaluation Metric Based on Convex hulls</a:t>
            </a:r>
            <a:endParaRPr sz="2000"/>
          </a:p>
        </p:txBody>
      </p:sp>
      <p:sp>
        <p:nvSpPr>
          <p:cNvPr id="237" name="Google Shape;237;p31"/>
          <p:cNvSpPr txBox="1"/>
          <p:nvPr>
            <p:ph idx="1" type="subTitle"/>
          </p:nvPr>
        </p:nvSpPr>
        <p:spPr>
          <a:xfrm>
            <a:off x="501400" y="2310625"/>
            <a:ext cx="3768300" cy="1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Compute Convex Hulls using graham scan.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Compute</a:t>
            </a:r>
            <a:r>
              <a:rPr lang="en"/>
              <a:t> the intersection polygons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Calculate the Score:</a:t>
            </a:r>
            <a:endParaRPr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4142" l="7077" r="6819" t="10278"/>
          <a:stretch/>
        </p:blipFill>
        <p:spPr>
          <a:xfrm>
            <a:off x="4726950" y="1209050"/>
            <a:ext cx="4417050" cy="329246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>
            <p:ph type="title"/>
          </p:nvPr>
        </p:nvSpPr>
        <p:spPr>
          <a:xfrm>
            <a:off x="5947450" y="608975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>
                <a:solidFill>
                  <a:schemeClr val="dk2"/>
                </a:solidFill>
              </a:rPr>
              <a:t>Iris Dataset</a:t>
            </a:r>
            <a:br>
              <a:rPr lang="en" sz="1540">
                <a:solidFill>
                  <a:schemeClr val="dk2"/>
                </a:solidFill>
              </a:rPr>
            </a:br>
            <a:r>
              <a:rPr lang="en" sz="1540">
                <a:solidFill>
                  <a:schemeClr val="dk2"/>
                </a:solidFill>
              </a:rPr>
              <a:t>Convex Hull Metric</a:t>
            </a:r>
            <a:endParaRPr b="0" sz="1240">
              <a:solidFill>
                <a:schemeClr val="dk2"/>
              </a:solidFill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4942700" y="433625"/>
            <a:ext cx="9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0.94</a:t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 rotWithShape="1">
          <a:blip r:embed="rId4">
            <a:alphaModFix/>
          </a:blip>
          <a:srcRect b="20611" l="7350" r="-15611" t="31949"/>
          <a:stretch/>
        </p:blipFill>
        <p:spPr>
          <a:xfrm>
            <a:off x="1170150" y="3742375"/>
            <a:ext cx="1888250" cy="4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675" y="840900"/>
            <a:ext cx="5192502" cy="346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/>
        </p:nvSpPr>
        <p:spPr>
          <a:xfrm>
            <a:off x="4752200" y="799475"/>
            <a:ext cx="9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0.862</a:t>
            </a:r>
            <a:endParaRPr/>
          </a:p>
        </p:txBody>
      </p:sp>
      <p:sp>
        <p:nvSpPr>
          <p:cNvPr id="247" name="Google Shape;247;p32"/>
          <p:cNvSpPr txBox="1"/>
          <p:nvPr>
            <p:ph type="title"/>
          </p:nvPr>
        </p:nvSpPr>
        <p:spPr>
          <a:xfrm>
            <a:off x="5922050" y="0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/>
              <a:t>Wine</a:t>
            </a:r>
            <a:r>
              <a:rPr lang="en" sz="1540">
                <a:solidFill>
                  <a:schemeClr val="dk2"/>
                </a:solidFill>
              </a:rPr>
              <a:t> Dataset</a:t>
            </a:r>
            <a:br>
              <a:rPr lang="en" sz="1540">
                <a:solidFill>
                  <a:schemeClr val="dk2"/>
                </a:solidFill>
              </a:rPr>
            </a:br>
            <a:endParaRPr b="0" sz="1240">
              <a:solidFill>
                <a:schemeClr val="dk2"/>
              </a:solidFill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 rotWithShape="1">
          <a:blip r:embed="rId3">
            <a:alphaModFix/>
          </a:blip>
          <a:srcRect b="3363" l="6546" r="7873" t="11056"/>
          <a:stretch/>
        </p:blipFill>
        <p:spPr>
          <a:xfrm>
            <a:off x="5423500" y="354725"/>
            <a:ext cx="3111501" cy="233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 rotWithShape="1">
          <a:blip r:embed="rId4">
            <a:alphaModFix/>
          </a:blip>
          <a:srcRect b="3969" l="5830" r="7791" t="10662"/>
          <a:stretch/>
        </p:blipFill>
        <p:spPr>
          <a:xfrm>
            <a:off x="5423500" y="2778184"/>
            <a:ext cx="3111501" cy="230616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2"/>
          <p:cNvSpPr/>
          <p:nvPr/>
        </p:nvSpPr>
        <p:spPr>
          <a:xfrm>
            <a:off x="4917450" y="2085350"/>
            <a:ext cx="444600" cy="1269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32"/>
          <p:cNvSpPr txBox="1"/>
          <p:nvPr>
            <p:ph type="title"/>
          </p:nvPr>
        </p:nvSpPr>
        <p:spPr>
          <a:xfrm>
            <a:off x="730000" y="1318650"/>
            <a:ext cx="35397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Removing Outliers</a:t>
            </a:r>
            <a:endParaRPr sz="2000"/>
          </a:p>
        </p:txBody>
      </p:sp>
      <p:sp>
        <p:nvSpPr>
          <p:cNvPr id="252" name="Google Shape;252;p32"/>
          <p:cNvSpPr txBox="1"/>
          <p:nvPr/>
        </p:nvSpPr>
        <p:spPr>
          <a:xfrm>
            <a:off x="4683450" y="3542675"/>
            <a:ext cx="9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0.99</a:t>
            </a:r>
            <a:endParaRPr/>
          </a:p>
        </p:txBody>
      </p:sp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501400" y="2310625"/>
            <a:ext cx="3768300" cy="1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Define Tolerance: ex- 2%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Remove Outliers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5833150" y="0"/>
            <a:ext cx="24498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/>
              <a:t>Breast Cancer </a:t>
            </a:r>
            <a:r>
              <a:rPr lang="en" sz="1540">
                <a:solidFill>
                  <a:schemeClr val="dk2"/>
                </a:solidFill>
              </a:rPr>
              <a:t>Dataset</a:t>
            </a:r>
            <a:br>
              <a:rPr lang="en" sz="1540">
                <a:solidFill>
                  <a:schemeClr val="dk2"/>
                </a:solidFill>
              </a:rPr>
            </a:br>
            <a:endParaRPr b="0" sz="1240">
              <a:solidFill>
                <a:schemeClr val="dk2"/>
              </a:solidFill>
            </a:endParaRPr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4438" l="5498" r="7081" t="10685"/>
          <a:stretch/>
        </p:blipFill>
        <p:spPr>
          <a:xfrm>
            <a:off x="5349250" y="427088"/>
            <a:ext cx="3130550" cy="2093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 rotWithShape="1">
          <a:blip r:embed="rId4">
            <a:alphaModFix/>
          </a:blip>
          <a:srcRect b="5360" l="5668" r="8707" t="10754"/>
          <a:stretch/>
        </p:blipFill>
        <p:spPr>
          <a:xfrm>
            <a:off x="5349250" y="2682973"/>
            <a:ext cx="3130550" cy="230029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/>
          <p:nvPr/>
        </p:nvSpPr>
        <p:spPr>
          <a:xfrm>
            <a:off x="4917450" y="2085350"/>
            <a:ext cx="444600" cy="12699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33"/>
          <p:cNvSpPr txBox="1"/>
          <p:nvPr>
            <p:ph type="title"/>
          </p:nvPr>
        </p:nvSpPr>
        <p:spPr>
          <a:xfrm>
            <a:off x="730000" y="1318650"/>
            <a:ext cx="35397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Handling</a:t>
            </a:r>
            <a:r>
              <a:rPr lang="en" sz="2000"/>
              <a:t> Island Clusters</a:t>
            </a:r>
            <a:endParaRPr sz="2000"/>
          </a:p>
        </p:txBody>
      </p:sp>
      <p:sp>
        <p:nvSpPr>
          <p:cNvPr id="263" name="Google Shape;263;p33"/>
          <p:cNvSpPr txBox="1"/>
          <p:nvPr/>
        </p:nvSpPr>
        <p:spPr>
          <a:xfrm>
            <a:off x="4683450" y="703050"/>
            <a:ext cx="9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0.606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4683450" y="3304925"/>
            <a:ext cx="91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0.952</a:t>
            </a:r>
            <a:endParaRPr/>
          </a:p>
        </p:txBody>
      </p:sp>
      <p:sp>
        <p:nvSpPr>
          <p:cNvPr id="265" name="Google Shape;265;p33"/>
          <p:cNvSpPr txBox="1"/>
          <p:nvPr>
            <p:ph idx="1" type="subTitle"/>
          </p:nvPr>
        </p:nvSpPr>
        <p:spPr>
          <a:xfrm>
            <a:off x="501400" y="2310625"/>
            <a:ext cx="3768300" cy="12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Run DbScan for each Cluster label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Split to Sub-</a:t>
            </a:r>
            <a:r>
              <a:rPr lang="en"/>
              <a:t>clusters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Calculate Score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Time Complexity: O(nlogn)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 b="4959" l="0" r="0" t="11119"/>
          <a:stretch/>
        </p:blipFill>
        <p:spPr>
          <a:xfrm>
            <a:off x="514850" y="1647100"/>
            <a:ext cx="2495350" cy="157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 b="4327" l="0" r="0" t="11141"/>
          <a:stretch/>
        </p:blipFill>
        <p:spPr>
          <a:xfrm>
            <a:off x="463900" y="3389150"/>
            <a:ext cx="2626675" cy="166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>
            <p:ph type="title"/>
          </p:nvPr>
        </p:nvSpPr>
        <p:spPr>
          <a:xfrm>
            <a:off x="740975" y="618425"/>
            <a:ext cx="33009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Datasets</a:t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 rotWithShape="1">
          <a:blip r:embed="rId5">
            <a:alphaModFix/>
          </a:blip>
          <a:srcRect b="0" l="0" r="0" t="12219"/>
          <a:stretch/>
        </p:blipFill>
        <p:spPr>
          <a:xfrm>
            <a:off x="2949400" y="1699600"/>
            <a:ext cx="2597075" cy="1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 rotWithShape="1">
          <a:blip r:embed="rId6">
            <a:alphaModFix/>
          </a:blip>
          <a:srcRect b="0" l="0" r="0" t="10233"/>
          <a:stretch/>
        </p:blipFill>
        <p:spPr>
          <a:xfrm>
            <a:off x="2949401" y="3389150"/>
            <a:ext cx="2597075" cy="174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 rotWithShape="1">
          <a:blip r:embed="rId7">
            <a:alphaModFix/>
          </a:blip>
          <a:srcRect b="0" l="0" r="0" t="10176"/>
          <a:stretch/>
        </p:blipFill>
        <p:spPr>
          <a:xfrm>
            <a:off x="5342750" y="1647100"/>
            <a:ext cx="2700200" cy="18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 rotWithShape="1">
          <a:blip r:embed="rId8">
            <a:alphaModFix/>
          </a:blip>
          <a:srcRect b="0" l="0" r="0" t="10650"/>
          <a:stretch/>
        </p:blipFill>
        <p:spPr>
          <a:xfrm>
            <a:off x="5379511" y="3383261"/>
            <a:ext cx="2626675" cy="1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>
            <p:ph type="title"/>
          </p:nvPr>
        </p:nvSpPr>
        <p:spPr>
          <a:xfrm>
            <a:off x="720038" y="1277963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/>
              <a:t>Half-Moons</a:t>
            </a:r>
            <a:endParaRPr b="0" sz="1240">
              <a:solidFill>
                <a:schemeClr val="dk2"/>
              </a:solidFill>
            </a:endParaRPr>
          </a:p>
        </p:txBody>
      </p:sp>
      <p:sp>
        <p:nvSpPr>
          <p:cNvPr id="278" name="Google Shape;278;p34"/>
          <p:cNvSpPr txBox="1"/>
          <p:nvPr>
            <p:ph type="title"/>
          </p:nvPr>
        </p:nvSpPr>
        <p:spPr>
          <a:xfrm>
            <a:off x="3190725" y="1304213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/>
              <a:t>Swiss-Roll</a:t>
            </a:r>
            <a:endParaRPr b="0" sz="1240">
              <a:solidFill>
                <a:schemeClr val="dk2"/>
              </a:solidFill>
            </a:endParaRPr>
          </a:p>
        </p:txBody>
      </p:sp>
      <p:sp>
        <p:nvSpPr>
          <p:cNvPr id="279" name="Google Shape;279;p34"/>
          <p:cNvSpPr txBox="1"/>
          <p:nvPr>
            <p:ph type="title"/>
          </p:nvPr>
        </p:nvSpPr>
        <p:spPr>
          <a:xfrm>
            <a:off x="5661388" y="1304213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/>
              <a:t>Entangled-Rings</a:t>
            </a:r>
            <a:endParaRPr b="0" sz="1240">
              <a:solidFill>
                <a:schemeClr val="dk2"/>
              </a:solidFill>
            </a:endParaRPr>
          </a:p>
        </p:txBody>
      </p:sp>
      <p:sp>
        <p:nvSpPr>
          <p:cNvPr id="280" name="Google Shape;280;p34"/>
          <p:cNvSpPr/>
          <p:nvPr/>
        </p:nvSpPr>
        <p:spPr>
          <a:xfrm rot="5400000">
            <a:off x="8067050" y="2834650"/>
            <a:ext cx="696000" cy="9297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highlight>
                <a:srgbClr val="99999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4"/>
          <p:cNvSpPr txBox="1"/>
          <p:nvPr>
            <p:ph type="title"/>
          </p:nvPr>
        </p:nvSpPr>
        <p:spPr>
          <a:xfrm>
            <a:off x="7419825" y="2343725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>
                <a:solidFill>
                  <a:srgbClr val="0000FF"/>
                </a:solidFill>
              </a:rPr>
              <a:t>Updated </a:t>
            </a:r>
            <a:endParaRPr sz="154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40">
                <a:solidFill>
                  <a:srgbClr val="0000FF"/>
                </a:solidFill>
              </a:rPr>
              <a:t>Metric</a:t>
            </a:r>
            <a:endParaRPr b="0" sz="124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727800" y="547750"/>
            <a:ext cx="7688400" cy="7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40"/>
              <a:t>Mnist Digits (Tough dataset to Cluster)</a:t>
            </a:r>
            <a:endParaRPr sz="2540"/>
          </a:p>
        </p:txBody>
      </p:sp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 b="5735" l="5735" r="7488" t="11387"/>
          <a:stretch/>
        </p:blipFill>
        <p:spPr>
          <a:xfrm>
            <a:off x="1986175" y="1253575"/>
            <a:ext cx="5171640" cy="37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757350" y="569350"/>
            <a:ext cx="76293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Compared to Existing Evaluation Metrics</a:t>
            </a:r>
            <a:endParaRPr/>
          </a:p>
        </p:txBody>
      </p:sp>
      <p:graphicFrame>
        <p:nvGraphicFramePr>
          <p:cNvPr id="293" name="Google Shape;293;p36"/>
          <p:cNvGraphicFramePr/>
          <p:nvPr/>
        </p:nvGraphicFramePr>
        <p:xfrm>
          <a:off x="812800" y="1352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{1F84BDF7-0CFC-48DE-98E6-A6D570D62F6F}</a:tableStyleId>
              </a:tblPr>
              <a:tblGrid>
                <a:gridCol w="2257425"/>
                <a:gridCol w="1724025"/>
                <a:gridCol w="1990725"/>
                <a:gridCol w="1990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Dataset</a:t>
                      </a:r>
                      <a:endParaRPr sz="15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Custom Metric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(Ranges: -C to 1)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S</a:t>
                      </a:r>
                      <a:r>
                        <a:rPr lang="en" sz="1500"/>
                        <a:t>ilhouette Score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(Ranges -1 to 1)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Higher Value Better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D</a:t>
                      </a:r>
                      <a:r>
                        <a:rPr lang="en" sz="1500"/>
                        <a:t>avies Bouldin Index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(Ranges 0 to infinity)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Lower value Better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29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Iris Flower 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Wine 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0.438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0.787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Breast Cancer 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2.028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Entangled Rings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-0.0123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9.2485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Half Moons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r>
                        <a:rPr lang="en"/>
                        <a:t>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10.909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Swiss Roll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-0.0529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14.619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Mnist Digits </a:t>
                      </a:r>
                      <a:r>
                        <a:rPr lang="e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-0.0529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14.6199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ctrTitle"/>
          </p:nvPr>
        </p:nvSpPr>
        <p:spPr>
          <a:xfrm>
            <a:off x="729625" y="649350"/>
            <a:ext cx="47721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80"/>
              <a:t>Issues with this approach</a:t>
            </a:r>
            <a:endParaRPr sz="2280"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0" y="1781488"/>
            <a:ext cx="3759200" cy="289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 rotWithShape="1">
          <a:blip r:embed="rId4">
            <a:alphaModFix/>
          </a:blip>
          <a:srcRect b="0" l="0" r="0" t="6742"/>
          <a:stretch/>
        </p:blipFill>
        <p:spPr>
          <a:xfrm>
            <a:off x="4699000" y="1781500"/>
            <a:ext cx="4073876" cy="28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</a:t>
            </a:r>
            <a:r>
              <a:rPr lang="en"/>
              <a:t>- Custom metrics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730000" y="1318650"/>
            <a:ext cx="3300900" cy="5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TSNE</a:t>
            </a:r>
            <a:endParaRPr/>
          </a:p>
        </p:txBody>
      </p:sp>
      <p:graphicFrame>
        <p:nvGraphicFramePr>
          <p:cNvPr id="311" name="Google Shape;311;p39"/>
          <p:cNvGraphicFramePr/>
          <p:nvPr/>
        </p:nvGraphicFramePr>
        <p:xfrm>
          <a:off x="4951525" y="1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{1F84BDF7-0CFC-48DE-98E6-A6D570D62F6F}</a:tableStyleId>
              </a:tblPr>
              <a:tblGrid>
                <a:gridCol w="996025"/>
                <a:gridCol w="996025"/>
                <a:gridCol w="969925"/>
                <a:gridCol w="1022125"/>
              </a:tblGrid>
              <a:tr h="63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Iterations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(2000)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Score (0.9, 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 (std, dyn) sec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Iris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0.9911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2.63, 0.20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3.43, 0.08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Breast Cancer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51.56, 34.03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Entangled Rings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221.94, 129.43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Half Moons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0.9001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209.66, 22.51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Swiss Roll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170.54, 73.92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Mnist Digits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1999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0.6253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154.02, 177.10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pic>
        <p:nvPicPr>
          <p:cNvPr id="312" name="Google Shape;3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87" y="3187575"/>
            <a:ext cx="3145026" cy="17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9"/>
          <p:cNvSpPr txBox="1"/>
          <p:nvPr/>
        </p:nvSpPr>
        <p:spPr>
          <a:xfrm>
            <a:off x="0" y="1908375"/>
            <a:ext cx="45720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Dynamic t-SNE adaptively stops when cluster quality (via convex hull + DBSCAN) meets </a:t>
            </a:r>
            <a:r>
              <a:rPr b="1"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target_score</a:t>
            </a:r>
            <a:r>
              <a:rPr lang="en" sz="900"/>
              <a:t>.</a:t>
            </a:r>
            <a:br>
              <a:rPr lang="en" sz="900"/>
            </a:b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Periodically checks clustering score every </a:t>
            </a:r>
            <a:r>
              <a:rPr b="1"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check_interval</a:t>
            </a:r>
            <a:r>
              <a:rPr b="1" lang="en" sz="900"/>
              <a:t> </a:t>
            </a:r>
            <a:r>
              <a:rPr lang="en" sz="900"/>
              <a:t>iterations.</a:t>
            </a:r>
            <a:br>
              <a:rPr lang="en" sz="900"/>
            </a:br>
            <a:endParaRPr sz="900"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Removes outliers (</a:t>
            </a:r>
            <a:r>
              <a:rPr b="1" lang="en" sz="9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tolerance_percentage</a:t>
            </a:r>
            <a:r>
              <a:rPr lang="en" sz="900"/>
              <a:t>) before scoring.</a:t>
            </a:r>
            <a:br>
              <a:rPr lang="en" sz="900"/>
            </a:b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0" title="Figure_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13" y="289425"/>
            <a:ext cx="3598176" cy="13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 title="Figure_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1969550"/>
            <a:ext cx="3598200" cy="13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0" title="Figure_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388" y="3673675"/>
            <a:ext cx="3598200" cy="13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0" title="Figure_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3821" y="289425"/>
            <a:ext cx="3598240" cy="13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0" title="Figure_5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3900" y="1969562"/>
            <a:ext cx="3598124" cy="134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0" title="Figure_6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3875" y="3673700"/>
            <a:ext cx="3598132" cy="13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0"/>
          <p:cNvSpPr txBox="1"/>
          <p:nvPr>
            <p:ph idx="4294967295" type="title"/>
          </p:nvPr>
        </p:nvSpPr>
        <p:spPr>
          <a:xfrm>
            <a:off x="1138175" y="-28050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40">
                <a:solidFill>
                  <a:schemeClr val="dk2"/>
                </a:solidFill>
              </a:rPr>
              <a:t>Iris Dataset</a:t>
            </a:r>
            <a:endParaRPr b="0" sz="839">
              <a:solidFill>
                <a:schemeClr val="dk2"/>
              </a:solidFill>
            </a:endParaRPr>
          </a:p>
        </p:txBody>
      </p:sp>
      <p:sp>
        <p:nvSpPr>
          <p:cNvPr id="325" name="Google Shape;325;p40"/>
          <p:cNvSpPr txBox="1"/>
          <p:nvPr>
            <p:ph idx="4294967295" type="title"/>
          </p:nvPr>
        </p:nvSpPr>
        <p:spPr>
          <a:xfrm>
            <a:off x="1138175" y="1628450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40"/>
              <a:t>Wine </a:t>
            </a:r>
            <a:r>
              <a:rPr lang="en" sz="1140">
                <a:solidFill>
                  <a:schemeClr val="dk2"/>
                </a:solidFill>
              </a:rPr>
              <a:t>Dataset</a:t>
            </a:r>
            <a:endParaRPr b="0" sz="839">
              <a:solidFill>
                <a:schemeClr val="dk2"/>
              </a:solidFill>
            </a:endParaRPr>
          </a:p>
        </p:txBody>
      </p:sp>
      <p:sp>
        <p:nvSpPr>
          <p:cNvPr id="326" name="Google Shape;326;p40"/>
          <p:cNvSpPr txBox="1"/>
          <p:nvPr>
            <p:ph idx="4294967295" type="title"/>
          </p:nvPr>
        </p:nvSpPr>
        <p:spPr>
          <a:xfrm>
            <a:off x="1138175" y="3333100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40"/>
              <a:t>Breast Cancer</a:t>
            </a:r>
            <a:r>
              <a:rPr lang="en" sz="1140">
                <a:solidFill>
                  <a:schemeClr val="dk2"/>
                </a:solidFill>
              </a:rPr>
              <a:t> Dataset</a:t>
            </a:r>
            <a:endParaRPr b="0" sz="839">
              <a:solidFill>
                <a:schemeClr val="dk2"/>
              </a:solidFill>
            </a:endParaRPr>
          </a:p>
        </p:txBody>
      </p:sp>
      <p:sp>
        <p:nvSpPr>
          <p:cNvPr id="327" name="Google Shape;327;p40"/>
          <p:cNvSpPr txBox="1"/>
          <p:nvPr>
            <p:ph idx="4294967295" type="title"/>
          </p:nvPr>
        </p:nvSpPr>
        <p:spPr>
          <a:xfrm>
            <a:off x="5705738" y="-28050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40"/>
              <a:t>Entangled Rings</a:t>
            </a:r>
            <a:r>
              <a:rPr lang="en" sz="1140">
                <a:solidFill>
                  <a:schemeClr val="dk2"/>
                </a:solidFill>
              </a:rPr>
              <a:t> Dataset</a:t>
            </a:r>
            <a:endParaRPr b="0" sz="839">
              <a:solidFill>
                <a:schemeClr val="dk2"/>
              </a:solidFill>
            </a:endParaRPr>
          </a:p>
        </p:txBody>
      </p:sp>
      <p:sp>
        <p:nvSpPr>
          <p:cNvPr id="328" name="Google Shape;328;p40"/>
          <p:cNvSpPr txBox="1"/>
          <p:nvPr>
            <p:ph idx="4294967295" type="title"/>
          </p:nvPr>
        </p:nvSpPr>
        <p:spPr>
          <a:xfrm>
            <a:off x="5705763" y="1628450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40"/>
              <a:t>Half Moons </a:t>
            </a:r>
            <a:r>
              <a:rPr lang="en" sz="1140">
                <a:solidFill>
                  <a:schemeClr val="dk2"/>
                </a:solidFill>
              </a:rPr>
              <a:t>Dataset</a:t>
            </a:r>
            <a:endParaRPr b="0" sz="839">
              <a:solidFill>
                <a:schemeClr val="dk2"/>
              </a:solidFill>
            </a:endParaRPr>
          </a:p>
        </p:txBody>
      </p:sp>
      <p:sp>
        <p:nvSpPr>
          <p:cNvPr id="329" name="Google Shape;329;p40"/>
          <p:cNvSpPr txBox="1"/>
          <p:nvPr>
            <p:ph idx="4294967295" type="title"/>
          </p:nvPr>
        </p:nvSpPr>
        <p:spPr>
          <a:xfrm>
            <a:off x="5705738" y="3333100"/>
            <a:ext cx="2114400" cy="2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40"/>
              <a:t>Swiss Roll </a:t>
            </a:r>
            <a:r>
              <a:rPr lang="en" sz="1140">
                <a:solidFill>
                  <a:schemeClr val="dk2"/>
                </a:solidFill>
              </a:rPr>
              <a:t>Dataset</a:t>
            </a:r>
            <a:endParaRPr b="0" sz="839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Optimize the custom-metric calculations.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Test out better and reliable alternatives to dbscan sub-clustering.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Concrete Experimentation/Proof that the custom metric is a reliable parameter.</a:t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the metric to optimize TSNE runtimes.</a:t>
            </a:r>
            <a:endParaRPr sz="1600"/>
          </a:p>
        </p:txBody>
      </p:sp>
      <p:sp>
        <p:nvSpPr>
          <p:cNvPr id="335" name="Google Shape;335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/>
              <a:t> Scope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Clustering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4294967295" type="title"/>
          </p:nvPr>
        </p:nvSpPr>
        <p:spPr>
          <a:xfrm>
            <a:off x="729450" y="864300"/>
            <a:ext cx="7021200" cy="6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41" name="Google Shape;341;p42"/>
          <p:cNvSpPr txBox="1"/>
          <p:nvPr>
            <p:ph idx="1" type="body"/>
          </p:nvPr>
        </p:nvSpPr>
        <p:spPr>
          <a:xfrm>
            <a:off x="723300" y="1331000"/>
            <a:ext cx="7697400" cy="26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https://towardsdatascience.com/t-sne-behind-the-math-4d213b9ebab8/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https://en.wikipedia.org/wiki/T-distributed_stochastic_neighbor_embedding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https://en.wikipedia.org/wiki/Silhouette_(clustering)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https://en.wikipedia.org/wiki/Davies%E2%80%93Bouldin_index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https://towardsdatascience.com/three-versions-of-k-means-cf939b65f4ea/</a:t>
            </a:r>
            <a:r>
              <a:rPr lang="en"/>
              <a:t> 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Notes from class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730000" y="1318650"/>
            <a:ext cx="33009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- Means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730000" y="1758400"/>
            <a:ext cx="2697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Unsupervised Learning Algorithm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6" title="kmean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300" y="200200"/>
            <a:ext cx="2242800" cy="168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>
            <p:ph idx="4294967295" type="body"/>
          </p:nvPr>
        </p:nvSpPr>
        <p:spPr>
          <a:xfrm>
            <a:off x="5451700" y="2234750"/>
            <a:ext cx="3197400" cy="17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Lloyd’s Algorithm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Initialize: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Randomly select k initial centroids (often data points).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 each point to the nearest centroid (Voronoi partitioning).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Recompute centroids as the mean of all points in their cluster.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Repeat: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Until centroids stabilize or max iterations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/>
          <p:nvPr>
            <p:ph idx="2" type="body"/>
          </p:nvPr>
        </p:nvSpPr>
        <p:spPr>
          <a:xfrm>
            <a:off x="525850" y="2442300"/>
            <a:ext cx="3709200" cy="19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Minimize the sum of squared distances from points to their nearest center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Mean vectors (not necessarily data points).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Complexity: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O(nkdT) where n: data points, k: clusters, d: Dimension, T : Iterations.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Shape: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Assumes spherical, similarly sized clusters.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Sensitive (outliers distort centroids).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Theoretical Guarantee: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approximation guarantees (local optima).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For: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Spherical clusters, large datasets, Image Compression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475" y="2693888"/>
            <a:ext cx="1043415" cy="2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- Center</a:t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730000" y="1758400"/>
            <a:ext cx="2697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Unsupervised Learning Algorithm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7" title="kcenter_3.gif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2725" y="118200"/>
            <a:ext cx="2186934" cy="164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 title="kcenter_2-ezgif.com-speed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1995" y="118200"/>
            <a:ext cx="2186924" cy="1640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idx="4294967295" type="body"/>
          </p:nvPr>
        </p:nvSpPr>
        <p:spPr>
          <a:xfrm>
            <a:off x="5494451" y="2226200"/>
            <a:ext cx="3163200" cy="19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Greedy Algorithm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Initialize: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Randomly select the first center c</a:t>
            </a:r>
            <a:r>
              <a:rPr baseline="-2500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the data.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Iterate: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 = 2 to k: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 the data point farthest from all existing centers.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Add this point as the next center c</a:t>
            </a:r>
            <a:r>
              <a:rPr baseline="-25000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Assign each point to its nearest center.</a:t>
            </a:r>
            <a:endParaRPr/>
          </a:p>
        </p:txBody>
      </p:sp>
      <p:sp>
        <p:nvSpPr>
          <p:cNvPr id="117" name="Google Shape;117;p17"/>
          <p:cNvSpPr txBox="1"/>
          <p:nvPr>
            <p:ph idx="4294967295" type="body"/>
          </p:nvPr>
        </p:nvSpPr>
        <p:spPr>
          <a:xfrm>
            <a:off x="598075" y="2353850"/>
            <a:ext cx="3651300" cy="20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Minimize the maximum distance from any data point to its nearest. center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Math: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Must be actual data points.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Complexity: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O(kn) where n: data points, k: clusters.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Shape: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assumptions (works for non-convex shapes).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Robust (minimizes maximum distance).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Theoretical Guarantee: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2-approximation algorithm (bounded suboptimal solution).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For: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Outlier-aware tasks (fraud detection), small datasets, Facility Location.</a:t>
            </a:r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175" y="2665950"/>
            <a:ext cx="1283274" cy="15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Experimentation - Clustering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idx="4294967295" type="title"/>
          </p:nvPr>
        </p:nvSpPr>
        <p:spPr>
          <a:xfrm>
            <a:off x="150" y="2175"/>
            <a:ext cx="91440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" sz="1400"/>
              <a:t>Actual/True </a:t>
            </a:r>
            <a:r>
              <a:rPr lang="en" sz="1400"/>
              <a:t>Labels</a:t>
            </a:r>
            <a:r>
              <a:rPr lang="en" sz="1400"/>
              <a:t> vs </a:t>
            </a:r>
            <a:r>
              <a:rPr lang="en" sz="1400"/>
              <a:t>K - Means vs </a:t>
            </a:r>
            <a:r>
              <a:rPr lang="en" sz="1400"/>
              <a:t>K - Center Standard Datasets</a:t>
            </a:r>
            <a:endParaRPr sz="1400"/>
          </a:p>
        </p:txBody>
      </p:sp>
      <p:pic>
        <p:nvPicPr>
          <p:cNvPr id="129" name="Google Shape;129;p19" title="Cancer_datset_actu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63" y="568200"/>
            <a:ext cx="1348371" cy="124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 title="Cancer_datset_predic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984" y="575096"/>
            <a:ext cx="1348379" cy="1249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 title="Cancer_datset_predicte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4461" y="575085"/>
            <a:ext cx="1333523" cy="1236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 title="Half_moons_dataset_actual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050" y="2197550"/>
            <a:ext cx="1377725" cy="111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 title="Half_moons_dataset_predicted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4967" y="2218254"/>
            <a:ext cx="1326385" cy="106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 title="Half_moons_dataset_predicte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78584" y="2218242"/>
            <a:ext cx="1326385" cy="1069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 title="IRIS_datset_actual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500" y="3694800"/>
            <a:ext cx="1351131" cy="1190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 title="IRIS_datset_predicted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68661" y="3694800"/>
            <a:ext cx="1351139" cy="119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title="IRIS_datset_predicted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50640" y="3694800"/>
            <a:ext cx="1351127" cy="1190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 title="Rings_dataset_actual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78111" y="581975"/>
            <a:ext cx="1580838" cy="12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 title="Rings_dataset_predicted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439800" y="581970"/>
            <a:ext cx="1580851" cy="1236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 title="Rings_dataset_predicted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858943" y="581975"/>
            <a:ext cx="1580851" cy="123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 title="Swiss_Roll_dataset_actual.png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290151" y="2144362"/>
            <a:ext cx="1556750" cy="1217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 title="Swiss_Roll_dataset_predicted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431000" y="2144375"/>
            <a:ext cx="1598450" cy="124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 title="Swiss_Roll_dataset_predicted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850161" y="2128075"/>
            <a:ext cx="1598437" cy="124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 title="Wine_datset_actual.png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278100" y="3720527"/>
            <a:ext cx="1580851" cy="123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 title="Wine_datset_predicted.png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871000" y="3729947"/>
            <a:ext cx="1556750" cy="121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 title="Wine_datset_predicted.png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439793" y="3720525"/>
            <a:ext cx="1580851" cy="12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idx="4294967295" type="title"/>
          </p:nvPr>
        </p:nvSpPr>
        <p:spPr>
          <a:xfrm>
            <a:off x="150" y="2175"/>
            <a:ext cx="91440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K - Means </a:t>
            </a:r>
            <a:r>
              <a:rPr lang="en"/>
              <a:t>vs K - Center Data Exploration</a:t>
            </a:r>
            <a:endParaRPr/>
          </a:p>
        </p:txBody>
      </p:sp>
      <p:pic>
        <p:nvPicPr>
          <p:cNvPr id="152" name="Google Shape;152;p20" title="plot_2025-04-16 13-04-12_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6200" y="561700"/>
            <a:ext cx="2822850" cy="211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 title="plot_2025-04-16 13-04-12_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970" y="2678825"/>
            <a:ext cx="3044704" cy="22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 title="Elobow_plot_country_data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2765" y="561663"/>
            <a:ext cx="2822861" cy="21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 title="country_results_kmeans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0925" y="2678825"/>
            <a:ext cx="2718500" cy="23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- </a:t>
            </a:r>
            <a:r>
              <a:rPr lang="en"/>
              <a:t>Visualization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